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7" r:id="rId2"/>
    <p:sldId id="339" r:id="rId3"/>
    <p:sldId id="637" r:id="rId4"/>
    <p:sldId id="630" r:id="rId5"/>
    <p:sldId id="620" r:id="rId6"/>
    <p:sldId id="340" r:id="rId7"/>
    <p:sldId id="309" r:id="rId8"/>
    <p:sldId id="265" r:id="rId9"/>
    <p:sldId id="643" r:id="rId10"/>
    <p:sldId id="645" r:id="rId11"/>
    <p:sldId id="611" r:id="rId12"/>
    <p:sldId id="634" r:id="rId13"/>
    <p:sldId id="635" r:id="rId14"/>
    <p:sldId id="636" r:id="rId15"/>
    <p:sldId id="632" r:id="rId16"/>
    <p:sldId id="257" r:id="rId17"/>
    <p:sldId id="656" r:id="rId18"/>
    <p:sldId id="646" r:id="rId19"/>
    <p:sldId id="658" r:id="rId20"/>
    <p:sldId id="654" r:id="rId21"/>
    <p:sldId id="659" r:id="rId22"/>
    <p:sldId id="660" r:id="rId23"/>
    <p:sldId id="648" r:id="rId24"/>
    <p:sldId id="657" r:id="rId25"/>
    <p:sldId id="628" r:id="rId26"/>
  </p:sldIdLst>
  <p:sldSz cx="9144000" cy="5715000" type="screen16x1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78667" autoAdjust="0"/>
  </p:normalViewPr>
  <p:slideViewPr>
    <p:cSldViewPr>
      <p:cViewPr varScale="1">
        <p:scale>
          <a:sx n="60" d="100"/>
          <a:sy n="60" d="100"/>
        </p:scale>
        <p:origin x="688" y="36"/>
      </p:cViewPr>
      <p:guideLst>
        <p:guide orient="horz" pos="1800"/>
        <p:guide pos="2880"/>
      </p:guideLst>
    </p:cSldViewPr>
  </p:slideViewPr>
  <p:outlineViewPr>
    <p:cViewPr>
      <p:scale>
        <a:sx n="33" d="100"/>
        <a:sy n="33" d="100"/>
      </p:scale>
      <p:origin x="0" y="448"/>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7DDAF7B-55AE-4D2B-9DA4-37BEA071B6FE}" type="datetimeFigureOut">
              <a:rPr lang="nl-NL" smtClean="0"/>
              <a:t>25-9-2019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B45B97-0ACF-4479-A309-B1BB8FD88A29}" type="slidenum">
              <a:rPr lang="nl-NL" smtClean="0"/>
              <a:t>‹nr.›</a:t>
            </a:fld>
            <a:endParaRPr lang="nl-NL"/>
          </a:p>
        </p:txBody>
      </p:sp>
    </p:spTree>
    <p:extLst>
      <p:ext uri="{BB962C8B-B14F-4D97-AF65-F5344CB8AC3E}">
        <p14:creationId xmlns:p14="http://schemas.microsoft.com/office/powerpoint/2010/main" val="86873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7E4FC94-E414-4078-807B-3C3F37789C84}" type="datetimeFigureOut">
              <a:rPr lang="nl-NL" smtClean="0"/>
              <a:t>25-9-2019</a:t>
            </a:fld>
            <a:endParaRPr lang="nl-NL"/>
          </a:p>
        </p:txBody>
      </p:sp>
      <p:sp>
        <p:nvSpPr>
          <p:cNvPr id="4" name="Tijdelijke aanduiding voor dia-afbeelding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1AF0BD7-D99A-4BF4-91E8-17809BD637B3}" type="slidenum">
              <a:rPr lang="nl-NL" smtClean="0"/>
              <a:t>‹nr.›</a:t>
            </a:fld>
            <a:endParaRPr lang="nl-NL"/>
          </a:p>
        </p:txBody>
      </p:sp>
    </p:spTree>
    <p:extLst>
      <p:ext uri="{BB962C8B-B14F-4D97-AF65-F5344CB8AC3E}">
        <p14:creationId xmlns:p14="http://schemas.microsoft.com/office/powerpoint/2010/main" val="2850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1</a:t>
            </a:fld>
            <a:endParaRPr lang="nl-NL"/>
          </a:p>
        </p:txBody>
      </p:sp>
    </p:spTree>
    <p:extLst>
      <p:ext uri="{BB962C8B-B14F-4D97-AF65-F5344CB8AC3E}">
        <p14:creationId xmlns:p14="http://schemas.microsoft.com/office/powerpoint/2010/main" val="292920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5</a:t>
            </a:fld>
            <a:endParaRPr lang="nl-NL"/>
          </a:p>
        </p:txBody>
      </p:sp>
    </p:spTree>
    <p:extLst>
      <p:ext uri="{BB962C8B-B14F-4D97-AF65-F5344CB8AC3E}">
        <p14:creationId xmlns:p14="http://schemas.microsoft.com/office/powerpoint/2010/main" val="34705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Donnerschool, kleurenlogo</a:t>
            </a:r>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6</a:t>
            </a:fld>
            <a:endParaRPr lang="nl-NL"/>
          </a:p>
        </p:txBody>
      </p:sp>
    </p:spTree>
    <p:extLst>
      <p:ext uri="{BB962C8B-B14F-4D97-AF65-F5344CB8AC3E}">
        <p14:creationId xmlns:p14="http://schemas.microsoft.com/office/powerpoint/2010/main" val="160916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Bewerken!</a:t>
            </a:r>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8</a:t>
            </a:fld>
            <a:endParaRPr lang="nl-NL"/>
          </a:p>
        </p:txBody>
      </p:sp>
    </p:spTree>
    <p:extLst>
      <p:ext uri="{BB962C8B-B14F-4D97-AF65-F5344CB8AC3E}">
        <p14:creationId xmlns:p14="http://schemas.microsoft.com/office/powerpoint/2010/main" val="9674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arbei</a:t>
            </a:r>
            <a:endParaRPr lang="nl-NL" dirty="0"/>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11</a:t>
            </a:fld>
            <a:endParaRPr lang="nl-NL"/>
          </a:p>
        </p:txBody>
      </p:sp>
    </p:spTree>
    <p:extLst>
      <p:ext uri="{BB962C8B-B14F-4D97-AF65-F5344CB8AC3E}">
        <p14:creationId xmlns:p14="http://schemas.microsoft.com/office/powerpoint/2010/main" val="341831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21</a:t>
            </a:fld>
            <a:endParaRPr lang="nl-NL"/>
          </a:p>
        </p:txBody>
      </p:sp>
    </p:spTree>
    <p:extLst>
      <p:ext uri="{BB962C8B-B14F-4D97-AF65-F5344CB8AC3E}">
        <p14:creationId xmlns:p14="http://schemas.microsoft.com/office/powerpoint/2010/main" val="423548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AF0BD7-D99A-4BF4-91E8-17809BD637B3}" type="slidenum">
              <a:rPr lang="nl-NL" smtClean="0"/>
              <a:t>25</a:t>
            </a:fld>
            <a:endParaRPr lang="nl-NL"/>
          </a:p>
        </p:txBody>
      </p:sp>
    </p:spTree>
    <p:extLst>
      <p:ext uri="{BB962C8B-B14F-4D97-AF65-F5344CB8AC3E}">
        <p14:creationId xmlns:p14="http://schemas.microsoft.com/office/powerpoint/2010/main" val="98918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5"/>
            <a:ext cx="7772400" cy="1225021"/>
          </a:xfrm>
        </p:spPr>
        <p:txBody>
          <a:bodyPr/>
          <a:lstStyle/>
          <a:p>
            <a:r>
              <a:rPr lang="nl-NL"/>
              <a:t>Klik om de stijl te bewerken</a:t>
            </a:r>
          </a:p>
        </p:txBody>
      </p:sp>
      <p:sp>
        <p:nvSpPr>
          <p:cNvPr id="3" name="Ond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487201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2356589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71979"/>
            <a:ext cx="2057400" cy="365654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71979"/>
            <a:ext cx="6019800" cy="365654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1961857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2938527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672418"/>
            <a:ext cx="7772400" cy="1135062"/>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3583905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3F7DFD-765A-42A3-8279-586F722FC387}" type="datetimeFigureOut">
              <a:rPr lang="nl-NL" smtClean="0"/>
              <a:t>25-9-2019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3607986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6"/>
            <a:ext cx="8229600" cy="9525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63F7DFD-765A-42A3-8279-586F722FC387}" type="datetimeFigureOut">
              <a:rPr lang="nl-NL" smtClean="0"/>
              <a:t>25-9-2019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724163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63F7DFD-765A-42A3-8279-586F722FC387}" type="datetimeFigureOut">
              <a:rPr lang="nl-NL" smtClean="0"/>
              <a:t>25-9-2019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1496570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3F7DFD-765A-42A3-8279-586F722FC387}" type="datetimeFigureOut">
              <a:rPr lang="nl-NL" smtClean="0"/>
              <a:t>25-9-2019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1969485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27541"/>
            <a:ext cx="3008313" cy="968376"/>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3F7DFD-765A-42A3-8279-586F722FC387}" type="datetimeFigureOut">
              <a:rPr lang="nl-NL" smtClean="0"/>
              <a:t>25-9-2019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850058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000500"/>
            <a:ext cx="5486400" cy="472282"/>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3F7DFD-765A-42A3-8279-586F722FC387}" type="datetimeFigureOut">
              <a:rPr lang="nl-NL" smtClean="0"/>
              <a:t>25-9-2019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98C8B-12DE-4FA0-A61B-1ACB71D17D9C}" type="slidenum">
              <a:rPr lang="nl-NL" smtClean="0"/>
              <a:t>‹nr.›</a:t>
            </a:fld>
            <a:endParaRPr lang="nl-NL"/>
          </a:p>
        </p:txBody>
      </p:sp>
    </p:spTree>
    <p:extLst>
      <p:ext uri="{BB962C8B-B14F-4D97-AF65-F5344CB8AC3E}">
        <p14:creationId xmlns:p14="http://schemas.microsoft.com/office/powerpoint/2010/main" val="176780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63F7DFD-765A-42A3-8279-586F722FC387}" type="datetimeFigureOut">
              <a:rPr lang="nl-NL" smtClean="0"/>
              <a:t>25-9-2019</a:t>
            </a:fld>
            <a:endParaRPr lang="nl-NL"/>
          </a:p>
        </p:txBody>
      </p:sp>
      <p:sp>
        <p:nvSpPr>
          <p:cNvPr id="5" name="Tijdelijke aanduiding voor voetteks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8098C8B-12DE-4FA0-A61B-1ACB71D17D9C}" type="slidenum">
              <a:rPr lang="nl-NL" smtClean="0"/>
              <a:t>‹nr.›</a:t>
            </a:fld>
            <a:endParaRPr lang="nl-NL"/>
          </a:p>
        </p:txBody>
      </p:sp>
    </p:spTree>
    <p:extLst>
      <p:ext uri="{BB962C8B-B14F-4D97-AF65-F5344CB8AC3E}">
        <p14:creationId xmlns:p14="http://schemas.microsoft.com/office/powerpoint/2010/main" val="280641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3BD7D-DF45-40F9-B904-002141FB5F53}"/>
              </a:ext>
            </a:extLst>
          </p:cNvPr>
          <p:cNvSpPr>
            <a:spLocks noGrp="1"/>
          </p:cNvSpPr>
          <p:nvPr>
            <p:ph type="ctrTitle"/>
          </p:nvPr>
        </p:nvSpPr>
        <p:spPr>
          <a:xfrm>
            <a:off x="2699791" y="1777380"/>
            <a:ext cx="6184777" cy="3384376"/>
          </a:xfrm>
        </p:spPr>
        <p:txBody>
          <a:bodyPr>
            <a:normAutofit/>
          </a:bodyPr>
          <a:lstStyle/>
          <a:p>
            <a:r>
              <a:rPr lang="nl-NL" b="1" dirty="0">
                <a:solidFill>
                  <a:srgbClr val="FF0000"/>
                </a:solidFill>
              </a:rPr>
              <a:t>Geef je missie vleugels!</a:t>
            </a:r>
            <a:br>
              <a:rPr lang="nl-NL" b="1" dirty="0">
                <a:solidFill>
                  <a:srgbClr val="FF0000"/>
                </a:solidFill>
              </a:rPr>
            </a:br>
            <a:br>
              <a:rPr lang="nl-NL" dirty="0"/>
            </a:br>
            <a:br>
              <a:rPr lang="nl-NL" dirty="0"/>
            </a:br>
            <a:r>
              <a:rPr lang="nl-NL" sz="3200" dirty="0"/>
              <a:t>Workshop Wilde Ganzen-</a:t>
            </a:r>
            <a:r>
              <a:rPr lang="nl-NL" sz="3200" dirty="0" err="1"/>
              <a:t>Partindag</a:t>
            </a:r>
            <a:r>
              <a:rPr lang="nl-NL" sz="3200" dirty="0"/>
              <a:t> 28 september 2019</a:t>
            </a:r>
            <a:endParaRPr lang="nl-NL" dirty="0"/>
          </a:p>
        </p:txBody>
      </p:sp>
      <p:sp>
        <p:nvSpPr>
          <p:cNvPr id="3" name="Ondertitel 2"/>
          <p:cNvSpPr>
            <a:spLocks noGrp="1"/>
          </p:cNvSpPr>
          <p:nvPr>
            <p:ph type="subTitle" idx="1"/>
          </p:nvPr>
        </p:nvSpPr>
        <p:spPr>
          <a:xfrm flipV="1">
            <a:off x="1371600" y="4642036"/>
            <a:ext cx="6400800" cy="519720"/>
          </a:xfrm>
        </p:spPr>
        <p:txBody>
          <a:bodyPr>
            <a:normAutofit fontScale="92500" lnSpcReduction="10000"/>
          </a:bodyPr>
          <a:lstStyle/>
          <a:p>
            <a:pPr algn="r"/>
            <a:r>
              <a:rPr lang="nl-NL" b="1" dirty="0">
                <a:solidFill>
                  <a:schemeClr val="bg1">
                    <a:lumMod val="50000"/>
                  </a:schemeClr>
                </a:solidFill>
                <a:latin typeface="+mj-lt"/>
              </a:rPr>
              <a:t> </a:t>
            </a:r>
            <a:endParaRPr lang="nl-NL" dirty="0">
              <a:solidFill>
                <a:schemeClr val="bg1">
                  <a:lumMod val="50000"/>
                </a:schemeClr>
              </a:solidFill>
              <a:latin typeface="+mj-lt"/>
            </a:endParaRPr>
          </a:p>
        </p:txBody>
      </p:sp>
      <p:sp>
        <p:nvSpPr>
          <p:cNvPr id="4" name="Tijdelijke aanduiding voor inhoud 2"/>
          <p:cNvSpPr txBox="1">
            <a:spLocks/>
          </p:cNvSpPr>
          <p:nvPr/>
        </p:nvSpPr>
        <p:spPr>
          <a:xfrm>
            <a:off x="3079812" y="923454"/>
            <a:ext cx="5544616" cy="23042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r>
              <a:rPr lang="nl-NL" sz="2500" dirty="0">
                <a:solidFill>
                  <a:schemeClr val="tx1"/>
                </a:solidFill>
              </a:rPr>
            </a:br>
            <a:br>
              <a:rPr lang="nl-NL" sz="2500" dirty="0">
                <a:solidFill>
                  <a:schemeClr val="tx1"/>
                </a:solidFill>
              </a:rPr>
            </a:br>
            <a:endParaRPr lang="nl-NL" sz="2500" dirty="0">
              <a:solidFill>
                <a:schemeClr val="tx1"/>
              </a:solidFill>
            </a:endParaRPr>
          </a:p>
        </p:txBody>
      </p:sp>
    </p:spTree>
    <p:extLst>
      <p:ext uri="{BB962C8B-B14F-4D97-AF65-F5344CB8AC3E}">
        <p14:creationId xmlns:p14="http://schemas.microsoft.com/office/powerpoint/2010/main" val="4135259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1B801-4BC5-4A81-9BFE-C9382E5217BE}"/>
              </a:ext>
            </a:extLst>
          </p:cNvPr>
          <p:cNvSpPr>
            <a:spLocks noGrp="1"/>
          </p:cNvSpPr>
          <p:nvPr>
            <p:ph type="title"/>
          </p:nvPr>
        </p:nvSpPr>
        <p:spPr/>
        <p:txBody>
          <a:bodyPr/>
          <a:lstStyle/>
          <a:p>
            <a:endParaRPr lang="nl-NL"/>
          </a:p>
        </p:txBody>
      </p:sp>
      <p:pic>
        <p:nvPicPr>
          <p:cNvPr id="17" name="Tijdelijke aanduiding voor inhoud 16">
            <a:extLst>
              <a:ext uri="{FF2B5EF4-FFF2-40B4-BE49-F238E27FC236}">
                <a16:creationId xmlns:a16="http://schemas.microsoft.com/office/drawing/2014/main" id="{50E4DF4E-3E6F-4296-9789-20A89A803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262"/>
            <a:ext cx="6736085" cy="5480356"/>
          </a:xfrm>
        </p:spPr>
      </p:pic>
    </p:spTree>
    <p:extLst>
      <p:ext uri="{BB962C8B-B14F-4D97-AF65-F5344CB8AC3E}">
        <p14:creationId xmlns:p14="http://schemas.microsoft.com/office/powerpoint/2010/main" val="3588739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8424A-E892-48E5-9513-702AA3AF69F1}"/>
              </a:ext>
            </a:extLst>
          </p:cNvPr>
          <p:cNvSpPr>
            <a:spLocks noGrp="1"/>
          </p:cNvSpPr>
          <p:nvPr>
            <p:ph type="title" idx="4294967295"/>
          </p:nvPr>
        </p:nvSpPr>
        <p:spPr>
          <a:xfrm>
            <a:off x="1836514" y="409228"/>
            <a:ext cx="4211960" cy="968375"/>
          </a:xfrm>
        </p:spPr>
        <p:txBody>
          <a:bodyPr>
            <a:normAutofit/>
          </a:bodyPr>
          <a:lstStyle/>
          <a:p>
            <a:r>
              <a:rPr lang="nl-NL" dirty="0"/>
              <a:t> </a:t>
            </a:r>
          </a:p>
        </p:txBody>
      </p:sp>
      <p:pic>
        <p:nvPicPr>
          <p:cNvPr id="5" name="Tijdelijke aanduiding voor inhoud 4">
            <a:extLst>
              <a:ext uri="{FF2B5EF4-FFF2-40B4-BE49-F238E27FC236}">
                <a16:creationId xmlns:a16="http://schemas.microsoft.com/office/drawing/2014/main" id="{BAB962B5-B878-4268-B49B-D5B2BBCA23C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p:blipFill>
        <p:spPr>
          <a:xfrm>
            <a:off x="1827348" y="805492"/>
            <a:ext cx="6742316" cy="4104016"/>
          </a:xfrm>
        </p:spPr>
      </p:pic>
    </p:spTree>
    <p:extLst>
      <p:ext uri="{BB962C8B-B14F-4D97-AF65-F5344CB8AC3E}">
        <p14:creationId xmlns:p14="http://schemas.microsoft.com/office/powerpoint/2010/main" val="3171406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2C72F-2B0A-444D-BFF7-E53BAD2A2AA5}"/>
              </a:ext>
            </a:extLst>
          </p:cNvPr>
          <p:cNvSpPr>
            <a:spLocks noGrp="1"/>
          </p:cNvSpPr>
          <p:nvPr>
            <p:ph type="title"/>
          </p:nvPr>
        </p:nvSpPr>
        <p:spPr>
          <a:xfrm>
            <a:off x="1691680" y="228866"/>
            <a:ext cx="6995120" cy="952500"/>
          </a:xfrm>
        </p:spPr>
        <p:txBody>
          <a:bodyPr>
            <a:normAutofit/>
          </a:bodyPr>
          <a:lstStyle/>
          <a:p>
            <a:pPr algn="l"/>
            <a:r>
              <a:rPr lang="nl-NL" dirty="0"/>
              <a:t>Doel van deze workshop</a:t>
            </a:r>
          </a:p>
        </p:txBody>
      </p:sp>
      <p:sp>
        <p:nvSpPr>
          <p:cNvPr id="3" name="Tijdelijke aanduiding voor inhoud 2">
            <a:extLst>
              <a:ext uri="{FF2B5EF4-FFF2-40B4-BE49-F238E27FC236}">
                <a16:creationId xmlns:a16="http://schemas.microsoft.com/office/drawing/2014/main" id="{0210B22C-3325-4137-B9FD-4C621107C3F4}"/>
              </a:ext>
            </a:extLst>
          </p:cNvPr>
          <p:cNvSpPr>
            <a:spLocks noGrp="1"/>
          </p:cNvSpPr>
          <p:nvPr>
            <p:ph idx="1"/>
          </p:nvPr>
        </p:nvSpPr>
        <p:spPr>
          <a:xfrm>
            <a:off x="1691680" y="1777379"/>
            <a:ext cx="6995120" cy="3327757"/>
          </a:xfrm>
        </p:spPr>
        <p:txBody>
          <a:bodyPr>
            <a:normAutofit fontScale="92500"/>
          </a:bodyPr>
          <a:lstStyle/>
          <a:p>
            <a:pPr marL="0" indent="0">
              <a:buNone/>
            </a:pPr>
            <a:r>
              <a:rPr lang="nl-NL" dirty="0"/>
              <a:t>Kernachtige en krachtig formuleren waar jouw organisatie voor staat en wil bereiken, zodat nieuwe doelgroepen worden geraakt en jouw missie gaan steunen. </a:t>
            </a:r>
          </a:p>
          <a:p>
            <a:pPr marL="0" indent="0">
              <a:buNone/>
            </a:pPr>
            <a:endParaRPr lang="nl-NL" dirty="0"/>
          </a:p>
          <a:p>
            <a:pPr marL="0" indent="0">
              <a:buNone/>
            </a:pPr>
            <a:r>
              <a:rPr lang="nl-NL" sz="4400" i="1" dirty="0">
                <a:solidFill>
                  <a:srgbClr val="FF0000"/>
                </a:solidFill>
              </a:rPr>
              <a:t>Geef je missie vleugels!</a:t>
            </a:r>
          </a:p>
        </p:txBody>
      </p:sp>
    </p:spTree>
    <p:extLst>
      <p:ext uri="{BB962C8B-B14F-4D97-AF65-F5344CB8AC3E}">
        <p14:creationId xmlns:p14="http://schemas.microsoft.com/office/powerpoint/2010/main" val="3487712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2C72F-2B0A-444D-BFF7-E53BAD2A2AA5}"/>
              </a:ext>
            </a:extLst>
          </p:cNvPr>
          <p:cNvSpPr>
            <a:spLocks noGrp="1"/>
          </p:cNvSpPr>
          <p:nvPr>
            <p:ph type="title"/>
          </p:nvPr>
        </p:nvSpPr>
        <p:spPr>
          <a:xfrm>
            <a:off x="1691680" y="228866"/>
            <a:ext cx="6995120" cy="952500"/>
          </a:xfrm>
        </p:spPr>
        <p:txBody>
          <a:bodyPr/>
          <a:lstStyle/>
          <a:p>
            <a:pPr algn="l"/>
            <a:r>
              <a:rPr lang="nl-NL" dirty="0"/>
              <a:t>Vragen en wensen?</a:t>
            </a:r>
          </a:p>
        </p:txBody>
      </p:sp>
      <p:sp>
        <p:nvSpPr>
          <p:cNvPr id="3" name="Tijdelijke aanduiding voor inhoud 2">
            <a:extLst>
              <a:ext uri="{FF2B5EF4-FFF2-40B4-BE49-F238E27FC236}">
                <a16:creationId xmlns:a16="http://schemas.microsoft.com/office/drawing/2014/main" id="{0210B22C-3325-4137-B9FD-4C621107C3F4}"/>
              </a:ext>
            </a:extLst>
          </p:cNvPr>
          <p:cNvSpPr>
            <a:spLocks noGrp="1"/>
          </p:cNvSpPr>
          <p:nvPr>
            <p:ph idx="1"/>
          </p:nvPr>
        </p:nvSpPr>
        <p:spPr>
          <a:xfrm>
            <a:off x="1691680" y="2137419"/>
            <a:ext cx="6995120" cy="2967717"/>
          </a:xfrm>
        </p:spPr>
        <p:txBody>
          <a:bodyPr/>
          <a:lstStyle/>
          <a:p>
            <a:r>
              <a:rPr lang="nl-NL" dirty="0"/>
              <a:t>Op welke vraag wil je in deze workshop een antwoord krijgen?</a:t>
            </a:r>
          </a:p>
          <a:p>
            <a:r>
              <a:rPr lang="nl-NL" dirty="0"/>
              <a:t>Wat wil je leren?</a:t>
            </a:r>
          </a:p>
        </p:txBody>
      </p:sp>
    </p:spTree>
    <p:extLst>
      <p:ext uri="{BB962C8B-B14F-4D97-AF65-F5344CB8AC3E}">
        <p14:creationId xmlns:p14="http://schemas.microsoft.com/office/powerpoint/2010/main" val="4139506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2C72F-2B0A-444D-BFF7-E53BAD2A2AA5}"/>
              </a:ext>
            </a:extLst>
          </p:cNvPr>
          <p:cNvSpPr>
            <a:spLocks noGrp="1"/>
          </p:cNvSpPr>
          <p:nvPr>
            <p:ph type="title"/>
          </p:nvPr>
        </p:nvSpPr>
        <p:spPr>
          <a:xfrm>
            <a:off x="467544" y="228866"/>
            <a:ext cx="8219256" cy="952500"/>
          </a:xfrm>
        </p:spPr>
        <p:txBody>
          <a:bodyPr>
            <a:normAutofit fontScale="90000"/>
          </a:bodyPr>
          <a:lstStyle/>
          <a:p>
            <a:r>
              <a:rPr lang="nl-NL" dirty="0"/>
              <a:t>Hoe kom je tot een aansprekende boodschap?</a:t>
            </a:r>
          </a:p>
        </p:txBody>
      </p:sp>
      <p:sp>
        <p:nvSpPr>
          <p:cNvPr id="3" name="Tijdelijke aanduiding voor inhoud 2">
            <a:extLst>
              <a:ext uri="{FF2B5EF4-FFF2-40B4-BE49-F238E27FC236}">
                <a16:creationId xmlns:a16="http://schemas.microsoft.com/office/drawing/2014/main" id="{0210B22C-3325-4137-B9FD-4C621107C3F4}"/>
              </a:ext>
            </a:extLst>
          </p:cNvPr>
          <p:cNvSpPr>
            <a:spLocks noGrp="1"/>
          </p:cNvSpPr>
          <p:nvPr>
            <p:ph idx="1"/>
          </p:nvPr>
        </p:nvSpPr>
        <p:spPr>
          <a:xfrm>
            <a:off x="1691680" y="1777379"/>
            <a:ext cx="6995120" cy="3327757"/>
          </a:xfrm>
        </p:spPr>
        <p:txBody>
          <a:bodyPr/>
          <a:lstStyle/>
          <a:p>
            <a:pPr marL="514350" indent="-514350">
              <a:buFont typeface="+mj-lt"/>
              <a:buAutoNum type="arabicPeriod"/>
            </a:pPr>
            <a:r>
              <a:rPr lang="nl-NL" dirty="0"/>
              <a:t>Doelgroep: kruip in de huid van je doelgroep(en). Raak het hart, de emotie, het verlangen of pijn van je doelgroep.</a:t>
            </a:r>
          </a:p>
          <a:p>
            <a:pPr marL="514350" indent="-514350">
              <a:buFont typeface="+mj-lt"/>
              <a:buAutoNum type="arabicPeriod"/>
            </a:pPr>
            <a:r>
              <a:rPr lang="nl-NL" dirty="0"/>
              <a:t>Propositie: formuleer een sterk ‘aanbod’ waar ze op willen reageren. </a:t>
            </a:r>
          </a:p>
        </p:txBody>
      </p:sp>
    </p:spTree>
    <p:extLst>
      <p:ext uri="{BB962C8B-B14F-4D97-AF65-F5344CB8AC3E}">
        <p14:creationId xmlns:p14="http://schemas.microsoft.com/office/powerpoint/2010/main" val="4136387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42594-A0F3-4E9E-97EF-B6E5F0F2FA25}"/>
              </a:ext>
            </a:extLst>
          </p:cNvPr>
          <p:cNvSpPr>
            <a:spLocks noGrp="1"/>
          </p:cNvSpPr>
          <p:nvPr>
            <p:ph type="title"/>
          </p:nvPr>
        </p:nvSpPr>
        <p:spPr/>
        <p:txBody>
          <a:bodyPr/>
          <a:lstStyle/>
          <a:p>
            <a:r>
              <a:rPr lang="nl-NL" dirty="0"/>
              <a:t>Welke stelling is waar?</a:t>
            </a:r>
          </a:p>
        </p:txBody>
      </p:sp>
      <p:sp>
        <p:nvSpPr>
          <p:cNvPr id="3" name="Tijdelijke aanduiding voor inhoud 2">
            <a:extLst>
              <a:ext uri="{FF2B5EF4-FFF2-40B4-BE49-F238E27FC236}">
                <a16:creationId xmlns:a16="http://schemas.microsoft.com/office/drawing/2014/main" id="{7D0869B0-90A5-4F76-8920-8E34E2D7A272}"/>
              </a:ext>
            </a:extLst>
          </p:cNvPr>
          <p:cNvSpPr>
            <a:spLocks noGrp="1"/>
          </p:cNvSpPr>
          <p:nvPr>
            <p:ph idx="1"/>
          </p:nvPr>
        </p:nvSpPr>
        <p:spPr>
          <a:xfrm>
            <a:off x="1331640" y="1849387"/>
            <a:ext cx="7355160" cy="3255749"/>
          </a:xfrm>
        </p:spPr>
        <p:txBody>
          <a:bodyPr/>
          <a:lstStyle/>
          <a:p>
            <a:r>
              <a:rPr lang="nl-NL" dirty="0"/>
              <a:t>Mensen komen pas in beweging als ze snappen wat je doet.</a:t>
            </a:r>
          </a:p>
          <a:p>
            <a:endParaRPr lang="nl-NL" dirty="0"/>
          </a:p>
          <a:p>
            <a:r>
              <a:rPr lang="nl-NL" dirty="0"/>
              <a:t>Mensen komen pas in beweging als het verhaal hen daadwerkelijk raakt.</a:t>
            </a:r>
          </a:p>
        </p:txBody>
      </p:sp>
    </p:spTree>
    <p:extLst>
      <p:ext uri="{BB962C8B-B14F-4D97-AF65-F5344CB8AC3E}">
        <p14:creationId xmlns:p14="http://schemas.microsoft.com/office/powerpoint/2010/main" val="83117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0"/>
            <a:ext cx="6525344" cy="952500"/>
          </a:xfrm>
        </p:spPr>
        <p:txBody>
          <a:bodyPr>
            <a:noAutofit/>
          </a:bodyPr>
          <a:lstStyle/>
          <a:p>
            <a:r>
              <a:rPr lang="nl-NL" sz="3600" dirty="0"/>
              <a:t>Ken je doelgroep: </a:t>
            </a:r>
            <a:r>
              <a:rPr lang="nl-NL" sz="3600" dirty="0" err="1"/>
              <a:t>empathy</a:t>
            </a:r>
            <a:r>
              <a:rPr lang="nl-NL" sz="3600" dirty="0"/>
              <a:t> map</a:t>
            </a:r>
          </a:p>
        </p:txBody>
      </p:sp>
      <p:pic>
        <p:nvPicPr>
          <p:cNvPr id="4" name="Tijdelijke aanduiding voor inhoud 3" descr="Customer-Empathy-Map NL.jpg"/>
          <p:cNvPicPr>
            <a:picLocks noGrp="1" noChangeAspect="1"/>
          </p:cNvPicPr>
          <p:nvPr>
            <p:ph idx="1"/>
          </p:nvPr>
        </p:nvPicPr>
        <p:blipFill>
          <a:blip r:embed="rId2" cstate="print"/>
          <a:srcRect l="-14290" r="-14290"/>
          <a:stretch>
            <a:fillRect/>
          </a:stretch>
        </p:blipFill>
        <p:spPr>
          <a:xfrm>
            <a:off x="857250" y="1057300"/>
            <a:ext cx="7429500" cy="4085939"/>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C278B-13D0-4219-88BA-CF63FA2B2D6E}"/>
              </a:ext>
            </a:extLst>
          </p:cNvPr>
          <p:cNvSpPr>
            <a:spLocks noGrp="1"/>
          </p:cNvSpPr>
          <p:nvPr>
            <p:ph type="title"/>
          </p:nvPr>
        </p:nvSpPr>
        <p:spPr/>
        <p:txBody>
          <a:bodyPr/>
          <a:lstStyle/>
          <a:p>
            <a:r>
              <a:rPr lang="nl-NL" dirty="0"/>
              <a:t>Intermezzo </a:t>
            </a:r>
          </a:p>
        </p:txBody>
      </p:sp>
      <p:sp>
        <p:nvSpPr>
          <p:cNvPr id="3" name="Tijdelijke aanduiding voor inhoud 2">
            <a:extLst>
              <a:ext uri="{FF2B5EF4-FFF2-40B4-BE49-F238E27FC236}">
                <a16:creationId xmlns:a16="http://schemas.microsoft.com/office/drawing/2014/main" id="{E590E966-926F-466A-9887-6D4C444202C3}"/>
              </a:ext>
            </a:extLst>
          </p:cNvPr>
          <p:cNvSpPr>
            <a:spLocks noGrp="1"/>
          </p:cNvSpPr>
          <p:nvPr>
            <p:ph idx="1"/>
          </p:nvPr>
        </p:nvSpPr>
        <p:spPr>
          <a:xfrm>
            <a:off x="1763688" y="2425451"/>
            <a:ext cx="6923112" cy="2679685"/>
          </a:xfrm>
        </p:spPr>
        <p:txBody>
          <a:bodyPr/>
          <a:lstStyle/>
          <a:p>
            <a:r>
              <a:rPr lang="nl-NL" dirty="0"/>
              <a:t>Denk één minuut na over de vraag: wat pak je op uit deze informatie?</a:t>
            </a:r>
          </a:p>
        </p:txBody>
      </p:sp>
    </p:spTree>
    <p:extLst>
      <p:ext uri="{BB962C8B-B14F-4D97-AF65-F5344CB8AC3E}">
        <p14:creationId xmlns:p14="http://schemas.microsoft.com/office/powerpoint/2010/main" val="823299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18503-A88D-4D69-9246-D8CF9CC14594}"/>
              </a:ext>
            </a:extLst>
          </p:cNvPr>
          <p:cNvSpPr>
            <a:spLocks noGrp="1"/>
          </p:cNvSpPr>
          <p:nvPr>
            <p:ph type="title"/>
          </p:nvPr>
        </p:nvSpPr>
        <p:spPr/>
        <p:txBody>
          <a:bodyPr/>
          <a:lstStyle/>
          <a:p>
            <a:r>
              <a:rPr lang="nl-NL" dirty="0"/>
              <a:t>Propositie</a:t>
            </a:r>
          </a:p>
        </p:txBody>
      </p:sp>
      <p:sp>
        <p:nvSpPr>
          <p:cNvPr id="3" name="Tijdelijke aanduiding voor inhoud 2">
            <a:extLst>
              <a:ext uri="{FF2B5EF4-FFF2-40B4-BE49-F238E27FC236}">
                <a16:creationId xmlns:a16="http://schemas.microsoft.com/office/drawing/2014/main" id="{1EFE331A-98F1-4B48-97A3-082BC43526FE}"/>
              </a:ext>
            </a:extLst>
          </p:cNvPr>
          <p:cNvSpPr>
            <a:spLocks noGrp="1"/>
          </p:cNvSpPr>
          <p:nvPr>
            <p:ph idx="1"/>
          </p:nvPr>
        </p:nvSpPr>
        <p:spPr>
          <a:xfrm>
            <a:off x="1763688" y="1777380"/>
            <a:ext cx="6552728" cy="3411596"/>
          </a:xfrm>
        </p:spPr>
        <p:txBody>
          <a:bodyPr>
            <a:normAutofit fontScale="85000" lnSpcReduction="10000"/>
          </a:bodyPr>
          <a:lstStyle/>
          <a:p>
            <a:pPr marL="0" indent="0">
              <a:buNone/>
            </a:pPr>
            <a:r>
              <a:rPr lang="nl-NL" dirty="0"/>
              <a:t>Een propositie is de belofte over de waarde die van een product of dienstverlening mag worden verwacht. </a:t>
            </a:r>
          </a:p>
          <a:p>
            <a:pPr marL="0" indent="0">
              <a:buNone/>
            </a:pPr>
            <a:r>
              <a:rPr lang="nl-NL" dirty="0"/>
              <a:t>De propositie vertelt hoe problemen van de klant worden opgelost, wat de voordelen zijn van het product en waarom de klant juist dit product en niet dat van de concurrentie zou moeten kopen.</a:t>
            </a:r>
          </a:p>
        </p:txBody>
      </p:sp>
    </p:spTree>
    <p:extLst>
      <p:ext uri="{BB962C8B-B14F-4D97-AF65-F5344CB8AC3E}">
        <p14:creationId xmlns:p14="http://schemas.microsoft.com/office/powerpoint/2010/main" val="3137261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A1551-36A1-46EF-9DF4-205095E9799A}"/>
              </a:ext>
            </a:extLst>
          </p:cNvPr>
          <p:cNvSpPr>
            <a:spLocks noGrp="1"/>
          </p:cNvSpPr>
          <p:nvPr>
            <p:ph type="title"/>
          </p:nvPr>
        </p:nvSpPr>
        <p:spPr/>
        <p:txBody>
          <a:bodyPr>
            <a:noAutofit/>
          </a:bodyPr>
          <a:lstStyle/>
          <a:p>
            <a:r>
              <a:rPr lang="nl-NL" sz="3200" dirty="0"/>
              <a:t>Propositie: kapstok voor álle wervende uitingen</a:t>
            </a:r>
          </a:p>
        </p:txBody>
      </p:sp>
      <p:sp>
        <p:nvSpPr>
          <p:cNvPr id="3" name="Tijdelijke aanduiding voor inhoud 2">
            <a:extLst>
              <a:ext uri="{FF2B5EF4-FFF2-40B4-BE49-F238E27FC236}">
                <a16:creationId xmlns:a16="http://schemas.microsoft.com/office/drawing/2014/main" id="{25CE30A4-E228-4C60-B7EE-64BB5C79EB47}"/>
              </a:ext>
            </a:extLst>
          </p:cNvPr>
          <p:cNvSpPr>
            <a:spLocks noGrp="1"/>
          </p:cNvSpPr>
          <p:nvPr>
            <p:ph idx="1"/>
          </p:nvPr>
        </p:nvSpPr>
        <p:spPr>
          <a:xfrm>
            <a:off x="1691680" y="1417339"/>
            <a:ext cx="6995120" cy="3548915"/>
          </a:xfrm>
        </p:spPr>
        <p:txBody>
          <a:bodyPr/>
          <a:lstStyle/>
          <a:p>
            <a:r>
              <a:rPr lang="nl-NL" dirty="0"/>
              <a:t>Kernachtig: paar zinnen</a:t>
            </a:r>
          </a:p>
          <a:p>
            <a:r>
              <a:rPr lang="nl-NL" dirty="0"/>
              <a:t>Glashelder</a:t>
            </a:r>
          </a:p>
          <a:p>
            <a:r>
              <a:rPr lang="nl-NL" dirty="0"/>
              <a:t>Aansprekend: raakt mensen</a:t>
            </a:r>
          </a:p>
          <a:p>
            <a:r>
              <a:rPr lang="nl-NL" dirty="0"/>
              <a:t>Probleem én oplossing</a:t>
            </a:r>
          </a:p>
          <a:p>
            <a:r>
              <a:rPr lang="nl-NL" dirty="0"/>
              <a:t>Onderscheidend van anderen</a:t>
            </a:r>
          </a:p>
          <a:p>
            <a:r>
              <a:rPr lang="nl-NL" dirty="0"/>
              <a:t>Helder appél, duidelijke vraag</a:t>
            </a:r>
          </a:p>
          <a:p>
            <a:pPr marL="0" indent="0">
              <a:buNone/>
            </a:pPr>
            <a:endParaRPr lang="nl-NL" dirty="0"/>
          </a:p>
        </p:txBody>
      </p:sp>
    </p:spTree>
    <p:extLst>
      <p:ext uri="{BB962C8B-B14F-4D97-AF65-F5344CB8AC3E}">
        <p14:creationId xmlns:p14="http://schemas.microsoft.com/office/powerpoint/2010/main" val="3154746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a:t>Krb. communicatie</a:t>
            </a:r>
          </a:p>
        </p:txBody>
      </p:sp>
      <p:sp>
        <p:nvSpPr>
          <p:cNvPr id="3" name="Tijdelijke aanduiding voor inhoud 2"/>
          <p:cNvSpPr>
            <a:spLocks noGrp="1"/>
          </p:cNvSpPr>
          <p:nvPr>
            <p:ph idx="1"/>
          </p:nvPr>
        </p:nvSpPr>
        <p:spPr>
          <a:xfrm>
            <a:off x="1326886" y="1552937"/>
            <a:ext cx="6674114" cy="3552199"/>
          </a:xfrm>
        </p:spPr>
        <p:txBody>
          <a:bodyPr>
            <a:normAutofit/>
          </a:bodyPr>
          <a:lstStyle/>
          <a:p>
            <a:pPr>
              <a:buNone/>
            </a:pPr>
            <a:r>
              <a:rPr lang="nl-NL" dirty="0"/>
              <a:t>	</a:t>
            </a:r>
            <a:r>
              <a:rPr lang="nl-NL" sz="2800" i="1" dirty="0"/>
              <a:t>Goede doelen en non-</a:t>
            </a:r>
            <a:r>
              <a:rPr lang="nl-NL" sz="2800" i="1" dirty="0" err="1"/>
              <a:t>profits</a:t>
            </a:r>
            <a:r>
              <a:rPr lang="nl-NL" sz="2800" i="1" dirty="0"/>
              <a:t> en </a:t>
            </a:r>
            <a:r>
              <a:rPr lang="nl-NL" sz="2800" i="1" dirty="0" err="1"/>
              <a:t>profits</a:t>
            </a:r>
            <a:r>
              <a:rPr lang="nl-NL" sz="2800" i="1" dirty="0"/>
              <a:t> helpen met een scherpe marketingstrategie zodat ze door het glazen plafond van hun resultaten schieten. </a:t>
            </a:r>
          </a:p>
          <a:p>
            <a:pPr>
              <a:buNone/>
            </a:pPr>
            <a:r>
              <a:rPr lang="nl-NL" sz="2800" i="1" dirty="0"/>
              <a:t>	Zo zijn ze meer dan ooit in staat hun waardevolle missie te realiseren! </a:t>
            </a:r>
          </a:p>
          <a:p>
            <a:pPr>
              <a:buNone/>
            </a:pPr>
            <a:endParaRPr lang="nl-NL" sz="3000" i="1" dirty="0"/>
          </a:p>
          <a:p>
            <a:pPr>
              <a:buNone/>
            </a:pPr>
            <a:endParaRPr lang="nl-NL" sz="3000" i="1" dirty="0"/>
          </a:p>
          <a:p>
            <a:pPr>
              <a:buNone/>
            </a:pPr>
            <a:endParaRPr lang="nl-NL" i="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E9FE7-7319-47E6-A1BE-7E5BF145D42C}"/>
              </a:ext>
            </a:extLst>
          </p:cNvPr>
          <p:cNvSpPr>
            <a:spLocks noGrp="1"/>
          </p:cNvSpPr>
          <p:nvPr>
            <p:ph type="title"/>
          </p:nvPr>
        </p:nvSpPr>
        <p:spPr/>
        <p:txBody>
          <a:bodyPr/>
          <a:lstStyle/>
          <a:p>
            <a:pPr algn="l"/>
            <a:r>
              <a:rPr lang="nl-NL" dirty="0"/>
              <a:t>	Concept propositie</a:t>
            </a:r>
          </a:p>
        </p:txBody>
      </p:sp>
      <p:sp>
        <p:nvSpPr>
          <p:cNvPr id="3" name="Tijdelijke aanduiding voor inhoud 2">
            <a:extLst>
              <a:ext uri="{FF2B5EF4-FFF2-40B4-BE49-F238E27FC236}">
                <a16:creationId xmlns:a16="http://schemas.microsoft.com/office/drawing/2014/main" id="{41FA014F-54EC-4FD3-8B35-9D614953D98B}"/>
              </a:ext>
            </a:extLst>
          </p:cNvPr>
          <p:cNvSpPr>
            <a:spLocks noGrp="1"/>
          </p:cNvSpPr>
          <p:nvPr>
            <p:ph idx="1"/>
          </p:nvPr>
        </p:nvSpPr>
        <p:spPr>
          <a:xfrm>
            <a:off x="1547664" y="1561356"/>
            <a:ext cx="6264696" cy="3384376"/>
          </a:xfrm>
        </p:spPr>
        <p:txBody>
          <a:bodyPr>
            <a:normAutofit fontScale="85000" lnSpcReduction="10000"/>
          </a:bodyPr>
          <a:lstStyle/>
          <a:p>
            <a:pPr marL="0" indent="0">
              <a:buNone/>
            </a:pPr>
            <a:r>
              <a:rPr lang="nl-NL" dirty="0"/>
              <a:t>Als je plotseling niet meer kunt zien, staat alles op z'n kop! En als je daardoor niet mee kunt doen, doet dat pijn. </a:t>
            </a:r>
          </a:p>
          <a:p>
            <a:pPr marL="0" indent="0">
              <a:buNone/>
            </a:pPr>
            <a:r>
              <a:rPr lang="nl-NL" dirty="0"/>
              <a:t>Het Bartiméus Fonds haalt alles uit de kast zodat mensen die slechtziend of blind zijn weer midden in het leven kunnen staan. </a:t>
            </a:r>
          </a:p>
          <a:p>
            <a:pPr marL="0" indent="0">
              <a:buNone/>
            </a:pPr>
            <a:r>
              <a:rPr lang="nl-NL" dirty="0"/>
              <a:t>Daar hebben we uw bijdrage nu voor nodig. Geef uitzicht op 100 % leven!</a:t>
            </a:r>
          </a:p>
          <a:p>
            <a:pPr marL="0" indent="0">
              <a:buNone/>
            </a:pPr>
            <a:endParaRPr lang="nl-NL" dirty="0"/>
          </a:p>
        </p:txBody>
      </p:sp>
      <p:pic>
        <p:nvPicPr>
          <p:cNvPr id="4" name="Afbeelding 3">
            <a:extLst>
              <a:ext uri="{FF2B5EF4-FFF2-40B4-BE49-F238E27FC236}">
                <a16:creationId xmlns:a16="http://schemas.microsoft.com/office/drawing/2014/main" id="{7EADB12C-F370-454B-B825-8F3B92FBBBAB}"/>
              </a:ext>
            </a:extLst>
          </p:cNvPr>
          <p:cNvPicPr>
            <a:picLocks noChangeAspect="1"/>
          </p:cNvPicPr>
          <p:nvPr/>
        </p:nvPicPr>
        <p:blipFill>
          <a:blip r:embed="rId2"/>
          <a:stretch>
            <a:fillRect/>
          </a:stretch>
        </p:blipFill>
        <p:spPr>
          <a:xfrm>
            <a:off x="6300192" y="346142"/>
            <a:ext cx="2164268" cy="835224"/>
          </a:xfrm>
          <a:prstGeom prst="rect">
            <a:avLst/>
          </a:prstGeom>
        </p:spPr>
      </p:pic>
    </p:spTree>
    <p:extLst>
      <p:ext uri="{BB962C8B-B14F-4D97-AF65-F5344CB8AC3E}">
        <p14:creationId xmlns:p14="http://schemas.microsoft.com/office/powerpoint/2010/main" val="379244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34B0C-0FF8-475C-BF51-E60C4A793894}"/>
              </a:ext>
            </a:extLst>
          </p:cNvPr>
          <p:cNvSpPr>
            <a:spLocks noGrp="1"/>
          </p:cNvSpPr>
          <p:nvPr>
            <p:ph type="title"/>
          </p:nvPr>
        </p:nvSpPr>
        <p:spPr/>
        <p:txBody>
          <a:bodyPr/>
          <a:lstStyle/>
          <a:p>
            <a:pPr algn="l"/>
            <a:r>
              <a:rPr lang="nl-NL" dirty="0"/>
              <a:t>	  Propositie </a:t>
            </a:r>
          </a:p>
        </p:txBody>
      </p:sp>
      <p:sp>
        <p:nvSpPr>
          <p:cNvPr id="3" name="Tijdelijke aanduiding voor inhoud 2">
            <a:extLst>
              <a:ext uri="{FF2B5EF4-FFF2-40B4-BE49-F238E27FC236}">
                <a16:creationId xmlns:a16="http://schemas.microsoft.com/office/drawing/2014/main" id="{BDD3482E-7A40-4E70-94BA-56B0EABC7473}"/>
              </a:ext>
            </a:extLst>
          </p:cNvPr>
          <p:cNvSpPr>
            <a:spLocks noGrp="1"/>
          </p:cNvSpPr>
          <p:nvPr>
            <p:ph idx="1"/>
          </p:nvPr>
        </p:nvSpPr>
        <p:spPr>
          <a:xfrm>
            <a:off x="1619672" y="2065411"/>
            <a:ext cx="7067128" cy="3039725"/>
          </a:xfrm>
        </p:spPr>
        <p:txBody>
          <a:bodyPr>
            <a:normAutofit fontScale="92500"/>
          </a:bodyPr>
          <a:lstStyle/>
          <a:p>
            <a:pPr marL="0" indent="0">
              <a:buNone/>
            </a:pPr>
            <a:r>
              <a:rPr lang="nl-NL" dirty="0"/>
              <a:t>Steeds meer mensen en organisaties kiezen voor bankieren bij Triodos Bank, een van de meest duurzame banken ter wereld. Al ruim 700.000 klanten zijn onderdeel van onze positieve beweging. Zij zijn er, net als wij, van overtuigd dat geld veranderkracht heeft.</a:t>
            </a:r>
          </a:p>
        </p:txBody>
      </p:sp>
      <p:pic>
        <p:nvPicPr>
          <p:cNvPr id="1030" name="Picture 6" descr="Afbeeldingsresultaat voor logo triodos bank">
            <a:extLst>
              <a:ext uri="{FF2B5EF4-FFF2-40B4-BE49-F238E27FC236}">
                <a16:creationId xmlns:a16="http://schemas.microsoft.com/office/drawing/2014/main" id="{AB514143-6FAD-48FD-870D-BA09A57F2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360" y="-16683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23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2C1C8-8321-4E85-A831-5E250FE71CAE}"/>
              </a:ext>
            </a:extLst>
          </p:cNvPr>
          <p:cNvSpPr>
            <a:spLocks noGrp="1"/>
          </p:cNvSpPr>
          <p:nvPr>
            <p:ph type="title"/>
          </p:nvPr>
        </p:nvSpPr>
        <p:spPr/>
        <p:txBody>
          <a:bodyPr>
            <a:normAutofit fontScale="90000"/>
          </a:bodyPr>
          <a:lstStyle/>
          <a:p>
            <a:pPr algn="l"/>
            <a:r>
              <a:rPr lang="nl-NL" dirty="0"/>
              <a:t>1 op 3 krijgt kanker</a:t>
            </a:r>
            <a:br>
              <a:rPr lang="nl-NL" dirty="0"/>
            </a:br>
            <a:endParaRPr lang="nl-NL" dirty="0"/>
          </a:p>
        </p:txBody>
      </p:sp>
      <p:sp>
        <p:nvSpPr>
          <p:cNvPr id="3" name="Tijdelijke aanduiding voor inhoud 2">
            <a:extLst>
              <a:ext uri="{FF2B5EF4-FFF2-40B4-BE49-F238E27FC236}">
                <a16:creationId xmlns:a16="http://schemas.microsoft.com/office/drawing/2014/main" id="{049FEEFC-F8F4-4FAE-BFFB-BEB9BCD386C6}"/>
              </a:ext>
            </a:extLst>
          </p:cNvPr>
          <p:cNvSpPr>
            <a:spLocks noGrp="1"/>
          </p:cNvSpPr>
          <p:nvPr>
            <p:ph idx="1"/>
          </p:nvPr>
        </p:nvSpPr>
        <p:spPr>
          <a:xfrm>
            <a:off x="1619672" y="1333501"/>
            <a:ext cx="7067128" cy="3771636"/>
          </a:xfrm>
        </p:spPr>
        <p:txBody>
          <a:bodyPr>
            <a:normAutofit fontScale="92500" lnSpcReduction="10000"/>
          </a:bodyPr>
          <a:lstStyle/>
          <a:p>
            <a:pPr marL="0" indent="0">
              <a:buNone/>
            </a:pPr>
            <a:r>
              <a:rPr lang="nl-NL" dirty="0"/>
              <a:t>In Nederland krijgen jaarlijks 116.000 mensen kanker. De kans is groot dat ook jij iemand kent.</a:t>
            </a:r>
          </a:p>
          <a:p>
            <a:pPr marL="0" indent="0">
              <a:buNone/>
            </a:pPr>
            <a:r>
              <a:rPr lang="nl-NL" dirty="0"/>
              <a:t>Nieuwe en betere behandelingen zorgen ervoor dat kankerpatiënten meer tijd krijgen.</a:t>
            </a:r>
          </a:p>
          <a:p>
            <a:pPr marL="0" indent="0">
              <a:buNone/>
            </a:pPr>
            <a:r>
              <a:rPr lang="nl-NL" dirty="0"/>
              <a:t>Help mee en steun kankeronderzoek, voor alle mensen die zijn geraakt door de ziekte.</a:t>
            </a:r>
          </a:p>
        </p:txBody>
      </p:sp>
      <p:pic>
        <p:nvPicPr>
          <p:cNvPr id="4" name="Afbeelding 3">
            <a:extLst>
              <a:ext uri="{FF2B5EF4-FFF2-40B4-BE49-F238E27FC236}">
                <a16:creationId xmlns:a16="http://schemas.microsoft.com/office/drawing/2014/main" id="{D18FC6FB-BE7E-461D-8890-01F0019C0766}"/>
              </a:ext>
            </a:extLst>
          </p:cNvPr>
          <p:cNvPicPr>
            <a:picLocks noChangeAspect="1"/>
          </p:cNvPicPr>
          <p:nvPr/>
        </p:nvPicPr>
        <p:blipFill>
          <a:blip r:embed="rId2"/>
          <a:stretch>
            <a:fillRect/>
          </a:stretch>
        </p:blipFill>
        <p:spPr>
          <a:xfrm>
            <a:off x="5381625" y="263"/>
            <a:ext cx="3762375" cy="1219200"/>
          </a:xfrm>
          <a:prstGeom prst="rect">
            <a:avLst/>
          </a:prstGeom>
        </p:spPr>
      </p:pic>
    </p:spTree>
    <p:extLst>
      <p:ext uri="{BB962C8B-B14F-4D97-AF65-F5344CB8AC3E}">
        <p14:creationId xmlns:p14="http://schemas.microsoft.com/office/powerpoint/2010/main" val="676260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DE3CA-42E4-4DEB-8BDA-F4CF1CC96211}"/>
              </a:ext>
            </a:extLst>
          </p:cNvPr>
          <p:cNvSpPr>
            <a:spLocks noGrp="1"/>
          </p:cNvSpPr>
          <p:nvPr>
            <p:ph type="title"/>
          </p:nvPr>
        </p:nvSpPr>
        <p:spPr/>
        <p:txBody>
          <a:bodyPr/>
          <a:lstStyle/>
          <a:p>
            <a:r>
              <a:rPr lang="nl-NL" dirty="0"/>
              <a:t>Schrijf jouw versie</a:t>
            </a:r>
          </a:p>
        </p:txBody>
      </p:sp>
      <p:sp>
        <p:nvSpPr>
          <p:cNvPr id="3" name="Tijdelijke aanduiding voor inhoud 2">
            <a:extLst>
              <a:ext uri="{FF2B5EF4-FFF2-40B4-BE49-F238E27FC236}">
                <a16:creationId xmlns:a16="http://schemas.microsoft.com/office/drawing/2014/main" id="{A7198860-6954-4B54-96F2-597995832E32}"/>
              </a:ext>
            </a:extLst>
          </p:cNvPr>
          <p:cNvSpPr>
            <a:spLocks noGrp="1"/>
          </p:cNvSpPr>
          <p:nvPr>
            <p:ph idx="1"/>
          </p:nvPr>
        </p:nvSpPr>
        <p:spPr>
          <a:xfrm>
            <a:off x="1763688" y="1333501"/>
            <a:ext cx="6923112" cy="3771636"/>
          </a:xfrm>
        </p:spPr>
        <p:txBody>
          <a:bodyPr>
            <a:normAutofit/>
          </a:bodyPr>
          <a:lstStyle/>
          <a:p>
            <a:r>
              <a:rPr lang="nl-NL" dirty="0"/>
              <a:t>Welke belofte doe je? Welk streven?</a:t>
            </a:r>
          </a:p>
          <a:p>
            <a:r>
              <a:rPr lang="nl-NL" dirty="0"/>
              <a:t>Welk probleem, welke pijn los je op? Hoe?</a:t>
            </a:r>
          </a:p>
          <a:p>
            <a:r>
              <a:rPr lang="nl-NL" dirty="0"/>
              <a:t>Wat is het voordeel van jóuw oplossing (t.o.v. anderen)?</a:t>
            </a:r>
          </a:p>
          <a:p>
            <a:r>
              <a:rPr lang="nl-NL" dirty="0"/>
              <a:t>Welk appél doe je? En aan wie?</a:t>
            </a:r>
          </a:p>
        </p:txBody>
      </p:sp>
    </p:spTree>
    <p:extLst>
      <p:ext uri="{BB962C8B-B14F-4D97-AF65-F5344CB8AC3E}">
        <p14:creationId xmlns:p14="http://schemas.microsoft.com/office/powerpoint/2010/main" val="783934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C278B-13D0-4219-88BA-CF63FA2B2D6E}"/>
              </a:ext>
            </a:extLst>
          </p:cNvPr>
          <p:cNvSpPr>
            <a:spLocks noGrp="1"/>
          </p:cNvSpPr>
          <p:nvPr>
            <p:ph type="title"/>
          </p:nvPr>
        </p:nvSpPr>
        <p:spPr/>
        <p:txBody>
          <a:bodyPr/>
          <a:lstStyle/>
          <a:p>
            <a:r>
              <a:rPr lang="nl-NL" dirty="0"/>
              <a:t>Intermezzo </a:t>
            </a:r>
          </a:p>
        </p:txBody>
      </p:sp>
      <p:sp>
        <p:nvSpPr>
          <p:cNvPr id="3" name="Tijdelijke aanduiding voor inhoud 2">
            <a:extLst>
              <a:ext uri="{FF2B5EF4-FFF2-40B4-BE49-F238E27FC236}">
                <a16:creationId xmlns:a16="http://schemas.microsoft.com/office/drawing/2014/main" id="{E590E966-926F-466A-9887-6D4C444202C3}"/>
              </a:ext>
            </a:extLst>
          </p:cNvPr>
          <p:cNvSpPr>
            <a:spLocks noGrp="1"/>
          </p:cNvSpPr>
          <p:nvPr>
            <p:ph idx="1"/>
          </p:nvPr>
        </p:nvSpPr>
        <p:spPr>
          <a:xfrm>
            <a:off x="1763688" y="2425451"/>
            <a:ext cx="6923112" cy="2679685"/>
          </a:xfrm>
        </p:spPr>
        <p:txBody>
          <a:bodyPr/>
          <a:lstStyle/>
          <a:p>
            <a:r>
              <a:rPr lang="nl-NL" dirty="0"/>
              <a:t>Denk één minuut na over de vraag: wat pak je op uit deze informatie?</a:t>
            </a:r>
          </a:p>
        </p:txBody>
      </p:sp>
    </p:spTree>
    <p:extLst>
      <p:ext uri="{BB962C8B-B14F-4D97-AF65-F5344CB8AC3E}">
        <p14:creationId xmlns:p14="http://schemas.microsoft.com/office/powerpoint/2010/main" val="886467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B5B43-1EB7-3B4A-A2CF-EAD570B76DAD}"/>
              </a:ext>
            </a:extLst>
          </p:cNvPr>
          <p:cNvSpPr>
            <a:spLocks noGrp="1"/>
          </p:cNvSpPr>
          <p:nvPr>
            <p:ph type="title"/>
          </p:nvPr>
        </p:nvSpPr>
        <p:spPr>
          <a:xfrm>
            <a:off x="1691680" y="228866"/>
            <a:ext cx="6995120" cy="952500"/>
          </a:xfrm>
        </p:spPr>
        <p:txBody>
          <a:bodyPr>
            <a:normAutofit fontScale="90000"/>
          </a:bodyPr>
          <a:lstStyle/>
          <a:p>
            <a:r>
              <a:rPr lang="nl-NL" dirty="0"/>
              <a:t>Aanbod deelnemers workshop</a:t>
            </a:r>
          </a:p>
        </p:txBody>
      </p:sp>
      <p:sp>
        <p:nvSpPr>
          <p:cNvPr id="3" name="Tijdelijke aanduiding voor inhoud 2">
            <a:extLst>
              <a:ext uri="{FF2B5EF4-FFF2-40B4-BE49-F238E27FC236}">
                <a16:creationId xmlns:a16="http://schemas.microsoft.com/office/drawing/2014/main" id="{9F5F39E8-5F87-1044-B9CE-79256235CFD8}"/>
              </a:ext>
            </a:extLst>
          </p:cNvPr>
          <p:cNvSpPr>
            <a:spLocks noGrp="1"/>
          </p:cNvSpPr>
          <p:nvPr>
            <p:ph idx="1"/>
          </p:nvPr>
        </p:nvSpPr>
        <p:spPr>
          <a:xfrm>
            <a:off x="2117629" y="1777380"/>
            <a:ext cx="6995120" cy="3708755"/>
          </a:xfrm>
        </p:spPr>
        <p:txBody>
          <a:bodyPr>
            <a:normAutofit/>
          </a:bodyPr>
          <a:lstStyle/>
          <a:p>
            <a:r>
              <a:rPr lang="nl-NL" dirty="0"/>
              <a:t>Training Geef je missie vleugels:</a:t>
            </a:r>
          </a:p>
          <a:p>
            <a:pPr lvl="1"/>
            <a:r>
              <a:rPr lang="nl-NL" dirty="0"/>
              <a:t>1 dag, inclusief lunch: € 365</a:t>
            </a:r>
          </a:p>
          <a:p>
            <a:r>
              <a:rPr lang="nl-NL" dirty="0"/>
              <a:t>Strategische sessie per organisatie:</a:t>
            </a:r>
          </a:p>
          <a:p>
            <a:pPr lvl="1"/>
            <a:r>
              <a:rPr lang="nl-NL" dirty="0"/>
              <a:t>1 dagdeel: € 675</a:t>
            </a:r>
          </a:p>
          <a:p>
            <a:r>
              <a:rPr lang="nl-NL" dirty="0"/>
              <a:t>Advies, creatie en realisatie: </a:t>
            </a:r>
          </a:p>
          <a:p>
            <a:pPr lvl="1"/>
            <a:r>
              <a:rPr lang="nl-NL" dirty="0"/>
              <a:t>op project- en/of </a:t>
            </a:r>
            <a:r>
              <a:rPr lang="nl-NL" dirty="0" err="1"/>
              <a:t>uurbasis</a:t>
            </a:r>
            <a:endParaRPr lang="nl-NL" dirty="0"/>
          </a:p>
        </p:txBody>
      </p:sp>
    </p:spTree>
    <p:extLst>
      <p:ext uri="{BB962C8B-B14F-4D97-AF65-F5344CB8AC3E}">
        <p14:creationId xmlns:p14="http://schemas.microsoft.com/office/powerpoint/2010/main" val="172179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2C72F-2B0A-444D-BFF7-E53BAD2A2AA5}"/>
              </a:ext>
            </a:extLst>
          </p:cNvPr>
          <p:cNvSpPr>
            <a:spLocks noGrp="1"/>
          </p:cNvSpPr>
          <p:nvPr>
            <p:ph type="title"/>
          </p:nvPr>
        </p:nvSpPr>
        <p:spPr>
          <a:xfrm>
            <a:off x="1691680" y="228866"/>
            <a:ext cx="6995120" cy="952500"/>
          </a:xfrm>
        </p:spPr>
        <p:txBody>
          <a:bodyPr/>
          <a:lstStyle/>
          <a:p>
            <a:r>
              <a:rPr lang="nl-NL" dirty="0" err="1"/>
              <a:t>Krb.communciatie</a:t>
            </a:r>
            <a:r>
              <a:rPr lang="nl-NL" dirty="0"/>
              <a:t>, o.a.:</a:t>
            </a:r>
          </a:p>
        </p:txBody>
      </p:sp>
      <p:sp>
        <p:nvSpPr>
          <p:cNvPr id="3" name="Tijdelijke aanduiding voor inhoud 2">
            <a:extLst>
              <a:ext uri="{FF2B5EF4-FFF2-40B4-BE49-F238E27FC236}">
                <a16:creationId xmlns:a16="http://schemas.microsoft.com/office/drawing/2014/main" id="{0210B22C-3325-4137-B9FD-4C621107C3F4}"/>
              </a:ext>
            </a:extLst>
          </p:cNvPr>
          <p:cNvSpPr>
            <a:spLocks noGrp="1"/>
          </p:cNvSpPr>
          <p:nvPr>
            <p:ph idx="1"/>
          </p:nvPr>
        </p:nvSpPr>
        <p:spPr>
          <a:xfrm>
            <a:off x="5724128" y="1333501"/>
            <a:ext cx="2962672" cy="3771636"/>
          </a:xfrm>
        </p:spPr>
        <p:txBody>
          <a:bodyPr/>
          <a:lstStyle/>
          <a:p>
            <a:r>
              <a:rPr lang="nl-NL" dirty="0"/>
              <a:t>Jurjen Procee</a:t>
            </a:r>
          </a:p>
          <a:p>
            <a:r>
              <a:rPr lang="nl-NL" dirty="0"/>
              <a:t>Chimène Patty</a:t>
            </a:r>
          </a:p>
          <a:p>
            <a:endParaRPr lang="nl-NL" dirty="0"/>
          </a:p>
          <a:p>
            <a:endParaRPr lang="nl-NL" dirty="0"/>
          </a:p>
          <a:p>
            <a:r>
              <a:rPr lang="nl-NL" dirty="0"/>
              <a:t>Kees Vlot</a:t>
            </a:r>
          </a:p>
        </p:txBody>
      </p:sp>
      <p:pic>
        <p:nvPicPr>
          <p:cNvPr id="4" name="Tijdelijke aanduiding voor inhoud 4" descr="Afbeelding met persoon, man, buiten, poseren&#10;&#10;Automatisch gegenereerde beschrijving">
            <a:extLst>
              <a:ext uri="{FF2B5EF4-FFF2-40B4-BE49-F238E27FC236}">
                <a16:creationId xmlns:a16="http://schemas.microsoft.com/office/drawing/2014/main" id="{1E564BC9-B973-4022-832F-9709D9C4F0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2430166" y="1347707"/>
            <a:ext cx="2160240" cy="2160240"/>
          </a:xfrm>
          <a:prstGeom prst="rect">
            <a:avLst/>
          </a:prstGeom>
        </p:spPr>
      </p:pic>
      <p:pic>
        <p:nvPicPr>
          <p:cNvPr id="7" name="Afbeelding 6">
            <a:extLst>
              <a:ext uri="{FF2B5EF4-FFF2-40B4-BE49-F238E27FC236}">
                <a16:creationId xmlns:a16="http://schemas.microsoft.com/office/drawing/2014/main" id="{FD4FCA4F-401E-48DE-9B49-F2CDE2865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279" y="3674288"/>
            <a:ext cx="3250704" cy="1787328"/>
          </a:xfrm>
          <a:prstGeom prst="rect">
            <a:avLst/>
          </a:prstGeom>
        </p:spPr>
      </p:pic>
    </p:spTree>
    <p:extLst>
      <p:ext uri="{BB962C8B-B14F-4D97-AF65-F5344CB8AC3E}">
        <p14:creationId xmlns:p14="http://schemas.microsoft.com/office/powerpoint/2010/main" val="1763087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7AC1E-19B0-4F34-8DF4-47796A4C0452}"/>
              </a:ext>
            </a:extLst>
          </p:cNvPr>
          <p:cNvSpPr>
            <a:spLocks noGrp="1"/>
          </p:cNvSpPr>
          <p:nvPr>
            <p:ph type="title"/>
          </p:nvPr>
        </p:nvSpPr>
        <p:spPr/>
        <p:txBody>
          <a:bodyPr/>
          <a:lstStyle/>
          <a:p>
            <a:r>
              <a:rPr lang="nl-NL" dirty="0"/>
              <a:t>Team bestaat uit: </a:t>
            </a:r>
          </a:p>
        </p:txBody>
      </p:sp>
      <p:sp>
        <p:nvSpPr>
          <p:cNvPr id="3" name="Tijdelijke aanduiding voor inhoud 2">
            <a:extLst>
              <a:ext uri="{FF2B5EF4-FFF2-40B4-BE49-F238E27FC236}">
                <a16:creationId xmlns:a16="http://schemas.microsoft.com/office/drawing/2014/main" id="{C820AEEB-1D79-463A-8A08-3866F84B443F}"/>
              </a:ext>
            </a:extLst>
          </p:cNvPr>
          <p:cNvSpPr>
            <a:spLocks noGrp="1"/>
          </p:cNvSpPr>
          <p:nvPr>
            <p:ph idx="1"/>
          </p:nvPr>
        </p:nvSpPr>
        <p:spPr>
          <a:xfrm>
            <a:off x="1619672" y="1333501"/>
            <a:ext cx="7067128" cy="3771636"/>
          </a:xfrm>
        </p:spPr>
        <p:txBody>
          <a:bodyPr/>
          <a:lstStyle/>
          <a:p>
            <a:r>
              <a:rPr lang="nl-NL" dirty="0"/>
              <a:t>Strategen</a:t>
            </a:r>
          </a:p>
          <a:p>
            <a:r>
              <a:rPr lang="nl-NL" dirty="0"/>
              <a:t>Tekstschrijvers, copywriters</a:t>
            </a:r>
          </a:p>
          <a:p>
            <a:r>
              <a:rPr lang="nl-NL" dirty="0"/>
              <a:t>Vormgevers</a:t>
            </a:r>
          </a:p>
          <a:p>
            <a:r>
              <a:rPr lang="nl-NL" dirty="0"/>
              <a:t>Fotografen, filmmakers</a:t>
            </a:r>
          </a:p>
          <a:p>
            <a:r>
              <a:rPr lang="nl-NL" dirty="0"/>
              <a:t>Webbouwers </a:t>
            </a:r>
          </a:p>
          <a:p>
            <a:r>
              <a:rPr lang="nl-NL" dirty="0"/>
              <a:t>Project- en campagnemanagers</a:t>
            </a:r>
          </a:p>
          <a:p>
            <a:endParaRPr lang="nl-NL" dirty="0"/>
          </a:p>
        </p:txBody>
      </p:sp>
    </p:spTree>
    <p:extLst>
      <p:ext uri="{BB962C8B-B14F-4D97-AF65-F5344CB8AC3E}">
        <p14:creationId xmlns:p14="http://schemas.microsoft.com/office/powerpoint/2010/main" val="2753416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3C54C-9C1A-F649-9BB9-CEB9CEAE77CA}"/>
              </a:ext>
            </a:extLst>
          </p:cNvPr>
          <p:cNvSpPr>
            <a:spLocks noGrp="1"/>
          </p:cNvSpPr>
          <p:nvPr>
            <p:ph type="title"/>
          </p:nvPr>
        </p:nvSpPr>
        <p:spPr>
          <a:xfrm>
            <a:off x="611560" y="769268"/>
            <a:ext cx="8219256" cy="2304256"/>
          </a:xfrm>
        </p:spPr>
        <p:txBody>
          <a:bodyPr>
            <a:normAutofit fontScale="90000"/>
          </a:bodyPr>
          <a:lstStyle/>
          <a:p>
            <a:br>
              <a:rPr lang="nl-NL" b="1" dirty="0"/>
            </a:br>
            <a:r>
              <a:rPr lang="nl-NL" dirty="0"/>
              <a:t>Advies| Creatie| Realisatie</a:t>
            </a:r>
            <a:br>
              <a:rPr lang="nl-NL" b="1" dirty="0"/>
            </a:br>
            <a:br>
              <a:rPr lang="nl-NL" b="1" dirty="0"/>
            </a:br>
            <a:br>
              <a:rPr lang="nl-NL" sz="3600" dirty="0"/>
            </a:br>
            <a:br>
              <a:rPr lang="nl-NL" sz="3600" dirty="0"/>
            </a:br>
            <a:r>
              <a:rPr lang="nl-NL" sz="3600" dirty="0"/>
              <a:t> </a:t>
            </a:r>
            <a:endParaRPr lang="nl-NL" dirty="0"/>
          </a:p>
        </p:txBody>
      </p:sp>
      <p:sp>
        <p:nvSpPr>
          <p:cNvPr id="3" name="Tijdelijke aanduiding voor inhoud 2">
            <a:extLst>
              <a:ext uri="{FF2B5EF4-FFF2-40B4-BE49-F238E27FC236}">
                <a16:creationId xmlns:a16="http://schemas.microsoft.com/office/drawing/2014/main" id="{1D9CFB1F-267C-CE42-86BC-F7E78D2BBE8C}"/>
              </a:ext>
            </a:extLst>
          </p:cNvPr>
          <p:cNvSpPr>
            <a:spLocks noGrp="1"/>
          </p:cNvSpPr>
          <p:nvPr>
            <p:ph sz="half" idx="1"/>
          </p:nvPr>
        </p:nvSpPr>
        <p:spPr>
          <a:xfrm>
            <a:off x="2051720" y="2063180"/>
            <a:ext cx="5688632" cy="2954560"/>
          </a:xfrm>
        </p:spPr>
        <p:txBody>
          <a:bodyPr>
            <a:normAutofit lnSpcReduction="10000"/>
          </a:bodyPr>
          <a:lstStyle/>
          <a:p>
            <a:r>
              <a:rPr lang="nl-NL" sz="2500" dirty="0"/>
              <a:t>Strategisch marketing- en communicatieadvies</a:t>
            </a:r>
          </a:p>
          <a:p>
            <a:r>
              <a:rPr lang="nl-NL" sz="2500" dirty="0"/>
              <a:t>Creatieve concepten</a:t>
            </a:r>
          </a:p>
          <a:p>
            <a:r>
              <a:rPr lang="nl-NL" sz="2500" dirty="0"/>
              <a:t>Uitwerken van concepten in communicatiemiddelen</a:t>
            </a:r>
          </a:p>
          <a:p>
            <a:r>
              <a:rPr lang="nl-NL" sz="2500" dirty="0"/>
              <a:t>Campagnemanagement</a:t>
            </a:r>
          </a:p>
          <a:p>
            <a:pPr marL="0" indent="0">
              <a:buNone/>
            </a:pPr>
            <a:r>
              <a:rPr lang="nl-NL" sz="2500" dirty="0"/>
              <a:t>  </a:t>
            </a:r>
          </a:p>
          <a:p>
            <a:pPr marL="0" indent="0">
              <a:buNone/>
            </a:pPr>
            <a:endParaRPr lang="nl-NL" dirty="0"/>
          </a:p>
        </p:txBody>
      </p:sp>
    </p:spTree>
    <p:extLst>
      <p:ext uri="{BB962C8B-B14F-4D97-AF65-F5344CB8AC3E}">
        <p14:creationId xmlns:p14="http://schemas.microsoft.com/office/powerpoint/2010/main" val="1792149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Klanten o.a.</a:t>
            </a:r>
          </a:p>
        </p:txBody>
      </p:sp>
      <p:pic>
        <p:nvPicPr>
          <p:cNvPr id="1027" name="Picture 3" descr="C:\Users\Jurjen Procee\Documents\A JURJEN PROCEE FONDSENWERVING &amp; COMMUNICATIE\KLANTEN\Epilepsiefonds\Interimopdracht fondsenwerving\eo-metterdaad_logo_2.png"/>
          <p:cNvPicPr>
            <a:picLocks noChangeAspect="1" noChangeArrowheads="1"/>
          </p:cNvPicPr>
          <p:nvPr/>
        </p:nvPicPr>
        <p:blipFill>
          <a:blip r:embed="rId3"/>
          <a:srcRect/>
          <a:stretch>
            <a:fillRect/>
          </a:stretch>
        </p:blipFill>
        <p:spPr bwMode="auto">
          <a:xfrm>
            <a:off x="2469397" y="2239491"/>
            <a:ext cx="1984839" cy="689180"/>
          </a:xfrm>
          <a:prstGeom prst="rect">
            <a:avLst/>
          </a:prstGeom>
          <a:noFill/>
        </p:spPr>
      </p:pic>
      <p:pic>
        <p:nvPicPr>
          <p:cNvPr id="1031" name="Picture 7" descr="C:\Users\Jurjen Procee\Documents\A JURJEN PROCEE FONDSENWERVING &amp; COMMUNICATIE\KLANTEN\Epilepsiefonds\Interimopdracht fondsenwerving\logo-hoormij.png"/>
          <p:cNvPicPr>
            <a:picLocks noChangeAspect="1" noChangeArrowheads="1"/>
          </p:cNvPicPr>
          <p:nvPr/>
        </p:nvPicPr>
        <p:blipFill>
          <a:blip r:embed="rId4"/>
          <a:srcRect/>
          <a:stretch>
            <a:fillRect/>
          </a:stretch>
        </p:blipFill>
        <p:spPr bwMode="auto">
          <a:xfrm>
            <a:off x="1632264" y="2997365"/>
            <a:ext cx="1439756" cy="405565"/>
          </a:xfrm>
          <a:prstGeom prst="rect">
            <a:avLst/>
          </a:prstGeom>
          <a:noFill/>
        </p:spPr>
      </p:pic>
      <p:pic>
        <p:nvPicPr>
          <p:cNvPr id="41989" name="Picture 5" descr="C:\Users\Jurjen Procee\Documents\A JURJEN PROCEE FONDSENWERVING &amp; COMMUNICATIE\KLANTEN\Epilepsiefonds\Interimopdracht fondsenwerving\Campagne 10 jaar strijd tegen Epilepsie\1373820807_redeenkind-logo.jpg"/>
          <p:cNvPicPr>
            <a:picLocks noChangeAspect="1" noChangeArrowheads="1"/>
          </p:cNvPicPr>
          <p:nvPr/>
        </p:nvPicPr>
        <p:blipFill>
          <a:blip r:embed="rId5"/>
          <a:srcRect/>
          <a:stretch>
            <a:fillRect/>
          </a:stretch>
        </p:blipFill>
        <p:spPr bwMode="auto">
          <a:xfrm>
            <a:off x="1259293" y="1454539"/>
            <a:ext cx="1092849" cy="1092849"/>
          </a:xfrm>
          <a:prstGeom prst="rect">
            <a:avLst/>
          </a:prstGeom>
          <a:noFill/>
        </p:spPr>
      </p:pic>
      <p:pic>
        <p:nvPicPr>
          <p:cNvPr id="41990" name="Picture 6" descr="C:\Users\Jurjen Procee\Documents\A JURJEN PROCEE FONDSENWERVING &amp; COMMUNICATIE\KLANTEN\Epilepsiefonds\Interimopdracht fondsenwerving\Campagne 10 jaar strijd tegen Epilepsie\lftw-logo-(zonder-toevoeging).jpg"/>
          <p:cNvPicPr>
            <a:picLocks noChangeAspect="1" noChangeArrowheads="1"/>
          </p:cNvPicPr>
          <p:nvPr/>
        </p:nvPicPr>
        <p:blipFill>
          <a:blip r:embed="rId6"/>
          <a:srcRect/>
          <a:stretch>
            <a:fillRect/>
          </a:stretch>
        </p:blipFill>
        <p:spPr bwMode="auto">
          <a:xfrm>
            <a:off x="6534616" y="2473558"/>
            <a:ext cx="1799167" cy="591193"/>
          </a:xfrm>
          <a:prstGeom prst="rect">
            <a:avLst/>
          </a:prstGeom>
          <a:noFill/>
        </p:spPr>
      </p:pic>
      <p:pic>
        <p:nvPicPr>
          <p:cNvPr id="41992" name="Picture 8" descr="C:\Users\Jurjen Procee\Documents\A JURJEN PROCEE FONDSENWERVING &amp; COMMUNICATIE\KLANTEN\Epilepsiefonds\Interimopdracht fondsenwerving\Campagne 10 jaar strijd tegen Epilepsie\logo_epilepsiefonds_rood_groen.jpg"/>
          <p:cNvPicPr>
            <a:picLocks noChangeAspect="1" noChangeArrowheads="1"/>
          </p:cNvPicPr>
          <p:nvPr/>
        </p:nvPicPr>
        <p:blipFill>
          <a:blip r:embed="rId7"/>
          <a:srcRect/>
          <a:stretch>
            <a:fillRect/>
          </a:stretch>
        </p:blipFill>
        <p:spPr bwMode="auto">
          <a:xfrm>
            <a:off x="6042465" y="1647021"/>
            <a:ext cx="2288526" cy="545132"/>
          </a:xfrm>
          <a:prstGeom prst="rect">
            <a:avLst/>
          </a:prstGeom>
          <a:noFill/>
        </p:spPr>
      </p:pic>
      <p:pic>
        <p:nvPicPr>
          <p:cNvPr id="3" name="Afbeelding 2">
            <a:extLst>
              <a:ext uri="{FF2B5EF4-FFF2-40B4-BE49-F238E27FC236}">
                <a16:creationId xmlns:a16="http://schemas.microsoft.com/office/drawing/2014/main" id="{569AB27A-4DE3-479A-846C-0AEB9764DDEB}"/>
              </a:ext>
            </a:extLst>
          </p:cNvPr>
          <p:cNvPicPr>
            <a:picLocks noChangeAspect="1"/>
          </p:cNvPicPr>
          <p:nvPr/>
        </p:nvPicPr>
        <p:blipFill>
          <a:blip r:embed="rId8"/>
          <a:stretch>
            <a:fillRect/>
          </a:stretch>
        </p:blipFill>
        <p:spPr>
          <a:xfrm>
            <a:off x="457200" y="502039"/>
            <a:ext cx="1001980" cy="805593"/>
          </a:xfrm>
          <a:prstGeom prst="rect">
            <a:avLst/>
          </a:prstGeom>
        </p:spPr>
      </p:pic>
      <p:pic>
        <p:nvPicPr>
          <p:cNvPr id="4" name="Picture 2" descr="imagebf4429">
            <a:extLst>
              <a:ext uri="{FF2B5EF4-FFF2-40B4-BE49-F238E27FC236}">
                <a16:creationId xmlns:a16="http://schemas.microsoft.com/office/drawing/2014/main" id="{AA1D05E2-33B6-4BF7-895A-C270063A6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0939" y="2602110"/>
            <a:ext cx="1167097"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Afbeeldingsresultaat voor logo ontmoeting">
            <a:extLst>
              <a:ext uri="{FF2B5EF4-FFF2-40B4-BE49-F238E27FC236}">
                <a16:creationId xmlns:a16="http://schemas.microsoft.com/office/drawing/2014/main" id="{0A2EB2F7-9809-480D-ACFE-50D6DA2CD2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6720" y="5019432"/>
            <a:ext cx="2211171" cy="466702"/>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a:extLst>
              <a:ext uri="{FF2B5EF4-FFF2-40B4-BE49-F238E27FC236}">
                <a16:creationId xmlns:a16="http://schemas.microsoft.com/office/drawing/2014/main" id="{7974CBFF-D638-469B-9B09-5FFE7DD109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17967" y="654587"/>
            <a:ext cx="2169143" cy="834761"/>
          </a:xfrm>
          <a:prstGeom prst="rect">
            <a:avLst/>
          </a:prstGeom>
        </p:spPr>
      </p:pic>
      <p:pic>
        <p:nvPicPr>
          <p:cNvPr id="7174" name="Picture 6" descr="Afbeeldingsresultaat voor logo ark mission">
            <a:extLst>
              <a:ext uri="{FF2B5EF4-FFF2-40B4-BE49-F238E27FC236}">
                <a16:creationId xmlns:a16="http://schemas.microsoft.com/office/drawing/2014/main" id="{70230DE3-D965-483C-9C93-3D621E19F206}"/>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322630" y="3530714"/>
            <a:ext cx="2686559" cy="611621"/>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A82C0047-C977-5040-95C7-E701BE62ECEA}"/>
              </a:ext>
            </a:extLst>
          </p:cNvPr>
          <p:cNvPicPr>
            <a:picLocks noChangeAspect="1"/>
          </p:cNvPicPr>
          <p:nvPr/>
        </p:nvPicPr>
        <p:blipFill>
          <a:blip r:embed="rId13"/>
          <a:stretch>
            <a:fillRect/>
          </a:stretch>
        </p:blipFill>
        <p:spPr>
          <a:xfrm>
            <a:off x="2566571" y="1146093"/>
            <a:ext cx="3261465" cy="900000"/>
          </a:xfrm>
          <a:prstGeom prst="rect">
            <a:avLst/>
          </a:prstGeom>
        </p:spPr>
      </p:pic>
      <p:pic>
        <p:nvPicPr>
          <p:cNvPr id="7" name="Afbeelding 6">
            <a:extLst>
              <a:ext uri="{FF2B5EF4-FFF2-40B4-BE49-F238E27FC236}">
                <a16:creationId xmlns:a16="http://schemas.microsoft.com/office/drawing/2014/main" id="{898C4E3A-F24D-4321-865D-B21AA836B9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5907" y="3833431"/>
            <a:ext cx="1716235" cy="1620000"/>
          </a:xfrm>
          <a:prstGeom prst="rect">
            <a:avLst/>
          </a:prstGeom>
        </p:spPr>
      </p:pic>
      <p:pic>
        <p:nvPicPr>
          <p:cNvPr id="9" name="Afbeelding 8" descr="Afbeelding met illustratie&#10;&#10;Automatisch gegenereerde beschrijving">
            <a:extLst>
              <a:ext uri="{FF2B5EF4-FFF2-40B4-BE49-F238E27FC236}">
                <a16:creationId xmlns:a16="http://schemas.microsoft.com/office/drawing/2014/main" id="{2FFECB29-0A64-4433-B499-BFBCDF1CB54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1621" y="3954771"/>
            <a:ext cx="2898950" cy="612000"/>
          </a:xfrm>
          <a:prstGeom prst="rect">
            <a:avLst/>
          </a:prstGeom>
        </p:spPr>
      </p:pic>
      <p:pic>
        <p:nvPicPr>
          <p:cNvPr id="10" name="Afbeelding 9">
            <a:extLst>
              <a:ext uri="{FF2B5EF4-FFF2-40B4-BE49-F238E27FC236}">
                <a16:creationId xmlns:a16="http://schemas.microsoft.com/office/drawing/2014/main" id="{D1A1A3A1-D215-4510-A84D-4F39F434A9F6}"/>
              </a:ext>
            </a:extLst>
          </p:cNvPr>
          <p:cNvPicPr>
            <a:picLocks noChangeAspect="1"/>
          </p:cNvPicPr>
          <p:nvPr/>
        </p:nvPicPr>
        <p:blipFill>
          <a:blip r:embed="rId16"/>
          <a:stretch>
            <a:fillRect/>
          </a:stretch>
        </p:blipFill>
        <p:spPr>
          <a:xfrm>
            <a:off x="6935211" y="4442134"/>
            <a:ext cx="1443829" cy="1044000"/>
          </a:xfrm>
          <a:prstGeom prst="rect">
            <a:avLst/>
          </a:prstGeom>
        </p:spPr>
      </p:pic>
    </p:spTree>
    <p:extLst>
      <p:ext uri="{BB962C8B-B14F-4D97-AF65-F5344CB8AC3E}">
        <p14:creationId xmlns:p14="http://schemas.microsoft.com/office/powerpoint/2010/main" val="1050235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endParaRPr lang="nl-NL" sz="3000" dirty="0"/>
          </a:p>
        </p:txBody>
      </p:sp>
      <p:pic>
        <p:nvPicPr>
          <p:cNvPr id="5" name="Tijdelijke aanduiding voor inhoud 4" descr="asbest_adv_2.jpg"/>
          <p:cNvPicPr>
            <a:picLocks noGrp="1" noChangeAspect="1"/>
          </p:cNvPicPr>
          <p:nvPr>
            <p:ph idx="1"/>
          </p:nvPr>
        </p:nvPicPr>
        <p:blipFill>
          <a:blip r:embed="rId2"/>
          <a:stretch>
            <a:fillRect/>
          </a:stretch>
        </p:blipFill>
        <p:spPr>
          <a:xfrm>
            <a:off x="2915816" y="-94307"/>
            <a:ext cx="4176464" cy="5903613"/>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4"/>
          <p:cNvSpPr>
            <a:spLocks noGrp="1"/>
          </p:cNvSpPr>
          <p:nvPr>
            <p:ph idx="4294967295"/>
          </p:nvPr>
        </p:nvSpPr>
        <p:spPr>
          <a:xfrm>
            <a:off x="4032250" y="227013"/>
            <a:ext cx="5111750" cy="4878387"/>
          </a:xfrm>
        </p:spPr>
        <p:txBody>
          <a:bodyPr rtlCol="0">
            <a:normAutofit/>
          </a:bodyPr>
          <a:lstStyle/>
          <a:p>
            <a:pPr>
              <a:buFont typeface="Arial"/>
              <a:buChar char="•"/>
              <a:defRPr/>
            </a:pPr>
            <a:endParaRPr lang="nl-NL" dirty="0">
              <a:latin typeface="+mj-lt"/>
              <a:ea typeface="+mn-ea"/>
            </a:endParaRPr>
          </a:p>
          <a:p>
            <a:pPr>
              <a:buFont typeface="Arial"/>
              <a:buChar char="•"/>
              <a:defRPr/>
            </a:pPr>
            <a:endParaRPr lang="nl-NL" dirty="0">
              <a:latin typeface="+mj-lt"/>
              <a:ea typeface="+mn-ea"/>
            </a:endParaRPr>
          </a:p>
        </p:txBody>
      </p:sp>
      <p:sp>
        <p:nvSpPr>
          <p:cNvPr id="5" name="Titel 1"/>
          <p:cNvSpPr>
            <a:spLocks noGrp="1"/>
          </p:cNvSpPr>
          <p:nvPr>
            <p:ph type="title" idx="4294967295"/>
          </p:nvPr>
        </p:nvSpPr>
        <p:spPr>
          <a:xfrm>
            <a:off x="737828" y="227013"/>
            <a:ext cx="5364088" cy="446400"/>
          </a:xfrm>
        </p:spPr>
        <p:txBody>
          <a:bodyPr rtlCol="0">
            <a:noAutofit/>
          </a:bodyPr>
          <a:lstStyle/>
          <a:p>
            <a:pPr>
              <a:defRPr/>
            </a:pPr>
            <a:r>
              <a:rPr lang="nl-NL" sz="2800" dirty="0"/>
              <a:t> </a:t>
            </a:r>
          </a:p>
        </p:txBody>
      </p:sp>
      <p:pic>
        <p:nvPicPr>
          <p:cNvPr id="6" name="Tijdelijke aanduiding voor inhoud 3" descr="ad_A4_ontmoeting_def.jpg"/>
          <p:cNvPicPr>
            <a:picLocks noChangeAspect="1"/>
          </p:cNvPicPr>
          <p:nvPr/>
        </p:nvPicPr>
        <p:blipFill>
          <a:blip r:embed="rId3"/>
          <a:stretch>
            <a:fillRect/>
          </a:stretch>
        </p:blipFill>
        <p:spPr bwMode="auto">
          <a:xfrm>
            <a:off x="3144862" y="35373"/>
            <a:ext cx="4019426" cy="5679627"/>
          </a:xfrm>
          <a:prstGeom prst="rect">
            <a:avLst/>
          </a:prstGeom>
          <a:noFill/>
          <a:ln w="9525">
            <a:noFill/>
            <a:miter lim="800000"/>
            <a:headEnd/>
            <a:tailEnd/>
          </a:ln>
        </p:spPr>
      </p:pic>
    </p:spTree>
    <p:extLst>
      <p:ext uri="{BB962C8B-B14F-4D97-AF65-F5344CB8AC3E}">
        <p14:creationId xmlns:p14="http://schemas.microsoft.com/office/powerpoint/2010/main" val="1653760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CBE6C-2B42-48B9-B115-809D7C13F461}"/>
              </a:ext>
            </a:extLst>
          </p:cNvPr>
          <p:cNvSpPr>
            <a:spLocks noGrp="1"/>
          </p:cNvSpPr>
          <p:nvPr>
            <p:ph type="title"/>
          </p:nvPr>
        </p:nvSpPr>
        <p:spPr/>
        <p:txBody>
          <a:bodyPr/>
          <a:lstStyle/>
          <a:p>
            <a:endParaRPr lang="nl-NL" dirty="0"/>
          </a:p>
        </p:txBody>
      </p:sp>
      <p:pic>
        <p:nvPicPr>
          <p:cNvPr id="8" name="Tijdelijke aanduiding voor inhoud 7">
            <a:extLst>
              <a:ext uri="{FF2B5EF4-FFF2-40B4-BE49-F238E27FC236}">
                <a16:creationId xmlns:a16="http://schemas.microsoft.com/office/drawing/2014/main" id="{E9FDB1C0-F42B-48E8-AEF3-D9DA308DB8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921396"/>
            <a:ext cx="5760640" cy="1483675"/>
          </a:xfrm>
        </p:spPr>
      </p:pic>
    </p:spTree>
    <p:extLst>
      <p:ext uri="{BB962C8B-B14F-4D97-AF65-F5344CB8AC3E}">
        <p14:creationId xmlns:p14="http://schemas.microsoft.com/office/powerpoint/2010/main" val="1765122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6946</TotalTime>
  <Words>575</Words>
  <Application>Microsoft Office PowerPoint</Application>
  <PresentationFormat>Diavoorstelling (16:10)</PresentationFormat>
  <Paragraphs>90</Paragraphs>
  <Slides>25</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Kantoorthema</vt:lpstr>
      <vt:lpstr>Geef je missie vleugels!   Workshop Wilde Ganzen-Partindag 28 september 2019</vt:lpstr>
      <vt:lpstr>Krb. communicatie</vt:lpstr>
      <vt:lpstr>Krb.communciatie, o.a.:</vt:lpstr>
      <vt:lpstr>Team bestaat uit: </vt:lpstr>
      <vt:lpstr> Advies| Creatie| Realisatie     </vt:lpstr>
      <vt:lpstr>Klanten o.a.</vt:lpstr>
      <vt:lpstr>PowerPoint-presentatie</vt:lpstr>
      <vt:lpstr> </vt:lpstr>
      <vt:lpstr>PowerPoint-presentatie</vt:lpstr>
      <vt:lpstr>PowerPoint-presentatie</vt:lpstr>
      <vt:lpstr> </vt:lpstr>
      <vt:lpstr>Doel van deze workshop</vt:lpstr>
      <vt:lpstr>Vragen en wensen?</vt:lpstr>
      <vt:lpstr>Hoe kom je tot een aansprekende boodschap?</vt:lpstr>
      <vt:lpstr>Welke stelling is waar?</vt:lpstr>
      <vt:lpstr>Ken je doelgroep: empathy map</vt:lpstr>
      <vt:lpstr>Intermezzo </vt:lpstr>
      <vt:lpstr>Propositie</vt:lpstr>
      <vt:lpstr>Propositie: kapstok voor álle wervende uitingen</vt:lpstr>
      <vt:lpstr> Concept propositie</vt:lpstr>
      <vt:lpstr>   Propositie </vt:lpstr>
      <vt:lpstr>1 op 3 krijgt kanker </vt:lpstr>
      <vt:lpstr>Schrijf jouw versie</vt:lpstr>
      <vt:lpstr>Intermezzo </vt:lpstr>
      <vt:lpstr>Aanbod deelnemers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Plantinga</dc:creator>
  <cp:lastModifiedBy>Jurjen Procee</cp:lastModifiedBy>
  <cp:revision>233</cp:revision>
  <cp:lastPrinted>2018-10-25T09:36:06Z</cp:lastPrinted>
  <dcterms:created xsi:type="dcterms:W3CDTF">2015-06-08T08:19:23Z</dcterms:created>
  <dcterms:modified xsi:type="dcterms:W3CDTF">2019-09-25T15:08:27Z</dcterms:modified>
</cp:coreProperties>
</file>